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305" r:id="rId5"/>
    <p:sldId id="306" r:id="rId6"/>
    <p:sldId id="258" r:id="rId7"/>
    <p:sldId id="273" r:id="rId8"/>
    <p:sldId id="274" r:id="rId9"/>
    <p:sldId id="307" r:id="rId10"/>
    <p:sldId id="308" r:id="rId11"/>
    <p:sldId id="261" r:id="rId12"/>
    <p:sldId id="287" r:id="rId13"/>
    <p:sldId id="277" r:id="rId14"/>
    <p:sldId id="278" r:id="rId15"/>
    <p:sldId id="281" r:id="rId16"/>
    <p:sldId id="284" r:id="rId17"/>
    <p:sldId id="288" r:id="rId18"/>
    <p:sldId id="285" r:id="rId19"/>
    <p:sldId id="31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2AC"/>
    <a:srgbClr val="3A8C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A377B5-F4F4-4E66-9242-09D54D1D77B1}" v="51" dt="2022-04-21T09:21:29.3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B2980-56E7-4528-806A-DA669AA9B932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831B4-433C-4F9E-862A-66D26D89D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503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https://youtu.be/Eq-WkhBMrIQ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0CAA0F-14ED-431D-ABBB-89F0C410D50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950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https://youtu.be/WX5e2EgbBL8?list=PLfqM7BLON9V878kaAXheeslAF-SJvKyLM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0CAA0F-14ED-431D-ABBB-89F0C410D50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15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01320-E724-4F9C-8DC9-C5D0D64B8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9EC5BC-39EE-4FCF-BC05-968A12FF2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3B5EE-D25C-47F2-8861-BFF2940B1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342A4-B3C8-4595-B379-471FCA0F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2331A-B89B-439B-BCC6-AF7D56FB8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158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FF86C-4B09-4C26-A940-2E165DAB2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4E122-61FD-402B-A3F0-AAF9701FD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EFDD7-2155-4AA7-99CD-1EF788CA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14FF0-5EFF-4043-8343-ED9C2BD0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3BF1A-7179-4B0D-B721-B268A97D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4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3F4AD-6D16-4E82-94B0-45B5F4293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F6135-26CC-4F4E-BBD2-AFA3285FC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3E06E-8C53-4057-8B29-C91F3268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D107B-5088-498E-BE21-3A04DC675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E611C-4CC5-4C7D-A00C-97BFD5C3C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41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8314D-387B-4B0A-BBB6-17A6D5C0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B64A9-DC98-444B-9532-7DCE95B47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AF310-E52E-44F4-AC59-D310428A1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B183C-D121-412D-9F49-5CDAA3681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F5E86-78E0-422D-ADBE-4E4216C0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7931E-AF5D-45D6-B1F1-8D940A0D1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19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B0D80-6E85-4104-881C-11D9701A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9DEA7-3A22-4063-952C-17E16B205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4BDC5-547E-4B49-A9AC-BF82C3D52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FE15C-B4D4-4DF7-AD4B-B9097F58FD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FC7B4F-7B71-4DCC-A736-D1C06E3B5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72BE3E-91EF-4323-9872-8C45DD738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27420-10F4-4E44-8197-BF2CA65AE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24ECCD-B2E1-4774-8E58-3A2565F1E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342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D05CD-EF98-4E57-83FB-B67540A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CC511-4C4E-4F05-8F54-C7303A5DE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92A70-A196-41E5-B87E-DAB5EBC63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F01BF2-F0FA-4D9B-836F-09CEE99B2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96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9A7287-E0E4-495F-A8AC-F41CB49CD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FAC425-6D32-41D6-8C0D-243504490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E94E8-9A76-495A-ACE9-2CFB1CCF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85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7B9D5-2C19-4922-A43A-4D66D535E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9BB39-1BDE-4746-89EB-9A8EAFA5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5EAF7-3192-46BE-AFC7-5408BBABA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F2071-2632-4E72-951E-D970DD7E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33AE1-01EC-4D69-80AC-C5E7FDF6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C8165-E38E-4F0F-AEFB-53A06DBF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01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2D611-3F98-4DE7-90E3-BA94C655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227DF-6A52-45E5-813E-37D0E58FB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C20AF-0876-48B6-8B79-4FE1A3399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B9EED-7F6E-4C69-8F20-EAED95A12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78C03-6A9A-4EFF-B2ED-27D4A643A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E674C-91B6-4F4D-A728-3309DB2AA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22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06510-BA79-4F05-9B8F-E2AA5E5E0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205DE0-AF1D-4A48-A879-912F4A1B9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DD2B2-83F7-4496-91D4-A0590C851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601AA-FB4C-453E-8F8D-EB3C74CB6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F9B98-08D6-42C1-8B07-9BB6A5C97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84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730833-699E-4A28-95B6-5A54975B8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15B9D0-2B11-4D73-8234-22B1B6CEE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C0FDC-FF3E-4B61-9D14-049541FFC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2A3B1-B9C3-481B-83EB-F79537812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1C96B-1E87-4932-B787-B91B7DAFB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15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9E66CD-99CC-45B1-A15D-3626A61608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F15D4B3-A0CD-4C14-BB5E-CB9859BD8A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64480" y="1746127"/>
            <a:ext cx="1463040" cy="98755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829233-8E4C-4046-85BB-5166B8A7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solidFill>
            <a:schemeClr val="bg1">
              <a:alpha val="60000"/>
            </a:schemeClr>
          </a:solidFill>
        </p:spPr>
        <p:txBody>
          <a:bodyPr anchor="ctr" anchorCtr="0">
            <a:normAutofit/>
          </a:bodyPr>
          <a:lstStyle>
            <a:lvl1pPr algn="ctr">
              <a:defRPr sz="5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507DE-4CA5-4E76-8450-4125151EB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724" y="4628730"/>
            <a:ext cx="11274552" cy="1772070"/>
          </a:xfrm>
          <a:solidFill>
            <a:schemeClr val="accent1">
              <a:alpha val="30000"/>
            </a:schemeClr>
          </a:solidFill>
        </p:spPr>
        <p:txBody>
          <a:bodyPr tIns="252000" rIns="90000" anchor="t" anchorCtr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705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6B9B65-99E7-46D5-ADF2-5FA7731BB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DC0BA-B8A1-4893-8684-7DE0049B8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56BF9-A64D-4F55-9D07-460A3CF96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B2E2A-59F3-4D85-8F0D-8F0673031778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397FE-4FF4-42B3-9E6F-4254EBD993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0CAD9-F7AF-459E-9209-C063FE0FC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958AC-1294-4A40-BB63-85C379A109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97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q-WkhBMrIQ?start=4&amp;feature=oembed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X5e2EgbBL8?list=PLfqM7BLON9V878kaAXheeslAF-SJvKyLM" TargetMode="Externa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hyperlink" Target="https://www.liveableexeter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t="1324" r="3729" b="4789"/>
          <a:stretch/>
        </p:blipFill>
        <p:spPr>
          <a:xfrm>
            <a:off x="0" y="0"/>
            <a:ext cx="12192000" cy="6858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5B2BC59-134D-4AFC-B52F-67591CAB8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176669"/>
            <a:ext cx="12191999" cy="1781745"/>
          </a:xfrm>
          <a:solidFill>
            <a:schemeClr val="bg1"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Liveable Cities and </a:t>
            </a:r>
            <a:r>
              <a:rPr lang="en-GB" sz="3600" b="1" dirty="0" err="1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Placemaking</a:t>
            </a:r>
            <a:r>
              <a:rPr lang="en-GB" sz="36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lang="ru-RU" sz="3600" b="1" dirty="0">
              <a:solidFill>
                <a:srgbClr val="00A5A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26" y="2711842"/>
            <a:ext cx="1968842" cy="711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9931" y="2643832"/>
            <a:ext cx="1207113" cy="847417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C102D4FF-6B27-4635-BC53-5E8B34B2A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8108" y="3175634"/>
            <a:ext cx="7415784" cy="631230"/>
          </a:xfrm>
          <a:solidFill>
            <a:schemeClr val="bg1">
              <a:alpha val="3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GB" b="1" dirty="0">
                <a:solidFill>
                  <a:srgbClr val="00A5A7"/>
                </a:solidFill>
              </a:rPr>
              <a:t>Lesson 1: Key Stage 4</a:t>
            </a:r>
          </a:p>
        </p:txBody>
      </p:sp>
    </p:spTree>
    <p:extLst>
      <p:ext uri="{BB962C8B-B14F-4D97-AF65-F5344CB8AC3E}">
        <p14:creationId xmlns:p14="http://schemas.microsoft.com/office/powerpoint/2010/main" val="1415605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74428" y="9144"/>
            <a:ext cx="12266428" cy="6848856"/>
          </a:xfrm>
          <a:prstGeom prst="rect">
            <a:avLst/>
          </a:prstGeom>
          <a:solidFill>
            <a:srgbClr val="E1F9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2B73E4-39B1-43DE-9E2F-4F18A6DB935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284" y="9147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55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5A11-533D-473F-87BE-5F847333F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</p:spPr>
        <p:txBody>
          <a:bodyPr anchor="b">
            <a:normAutofit/>
          </a:bodyPr>
          <a:lstStyle/>
          <a:p>
            <a:r>
              <a:rPr lang="en-GB" sz="48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Discussion</a:t>
            </a:r>
            <a:endParaRPr lang="en-GB" sz="4800" b="1" dirty="0">
              <a:solidFill>
                <a:srgbClr val="00A5A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D2AAD-8769-46CD-A5EC-609906C9C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4355265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3600" dirty="0">
                <a:latin typeface="Helvetica" panose="020B0604020202020204" pitchFamily="34" charset="0"/>
                <a:cs typeface="Helvetica" panose="020B0604020202020204" pitchFamily="34" charset="0"/>
              </a:rPr>
              <a:t>What do you think makes a place great?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7" name="Picture 6" descr="A crowd of people walking down a street&#10;&#10;Description automatically generated">
            <a:extLst>
              <a:ext uri="{FF2B5EF4-FFF2-40B4-BE49-F238E27FC236}">
                <a16:creationId xmlns:a16="http://schemas.microsoft.com/office/drawing/2014/main" id="{6CA8B5B5-A81B-6350-A112-EFBDDB57CE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5370DD-2C40-4BE5-83FF-36A0C7C211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66" y="5873244"/>
            <a:ext cx="1969179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5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What makes a great place">
            <a:hlinkClick r:id="" action="ppaction://media"/>
            <a:extLst>
              <a:ext uri="{FF2B5EF4-FFF2-40B4-BE49-F238E27FC236}">
                <a16:creationId xmlns:a16="http://schemas.microsoft.com/office/drawing/2014/main" id="{B9D96B59-4E22-4892-B18A-75A10B6E91A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408" y="-61547"/>
            <a:ext cx="12124592" cy="685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31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Question, Question Mark, Opinion Poll, Problem, Test">
            <a:extLst>
              <a:ext uri="{FF2B5EF4-FFF2-40B4-BE49-F238E27FC236}">
                <a16:creationId xmlns:a16="http://schemas.microsoft.com/office/drawing/2014/main" id="{62E48074-609F-4D62-AEF6-99DFB16D3A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7"/>
          <a:stretch/>
        </p:blipFill>
        <p:spPr bwMode="auto">
          <a:xfrm>
            <a:off x="5536018" y="-7808"/>
            <a:ext cx="6655982" cy="686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C1222-1EFE-4657-9CB3-4B37B8015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36" y="3093459"/>
            <a:ext cx="5215979" cy="1487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Helvetica" panose="020B0604020202020204" pitchFamily="34" charset="0"/>
                <a:cs typeface="Helvetica" panose="020B0604020202020204" pitchFamily="34" charset="0"/>
              </a:rPr>
              <a:t>Did you identify any of the themes in the video?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3A714B-F678-4B31-8E23-2B82738C59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4" name="Picture 3" descr="A logo with text on it&#10;&#10;Description automatically generated">
            <a:extLst>
              <a:ext uri="{FF2B5EF4-FFF2-40B4-BE49-F238E27FC236}">
                <a16:creationId xmlns:a16="http://schemas.microsoft.com/office/drawing/2014/main" id="{11B157FF-A3BF-9ADB-BC6E-FFFF40B5A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5874327"/>
            <a:ext cx="2326965" cy="84079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04E6242-07EB-6880-1512-86C2165E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658264"/>
            <a:ext cx="4355265" cy="1616203"/>
          </a:xfrm>
        </p:spPr>
        <p:txBody>
          <a:bodyPr anchor="b">
            <a:normAutofit/>
          </a:bodyPr>
          <a:lstStyle/>
          <a:p>
            <a:r>
              <a:rPr lang="en-GB" sz="48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Review </a:t>
            </a:r>
            <a:endParaRPr lang="en-GB" sz="4800" b="1" dirty="0">
              <a:solidFill>
                <a:srgbClr val="00A5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032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053EB-5ED4-483A-BC21-737A3D39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67" y="343440"/>
            <a:ext cx="7976902" cy="1325563"/>
          </a:xfrm>
        </p:spPr>
        <p:txBody>
          <a:bodyPr>
            <a:noAutofit/>
          </a:bodyPr>
          <a:lstStyle/>
          <a:p>
            <a:r>
              <a:rPr lang="en-GB" sz="48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41BE4-BCD0-4B00-B9FD-D76D46947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89" y="1671373"/>
            <a:ext cx="70715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Learning Objectives: </a:t>
            </a:r>
          </a:p>
          <a:p>
            <a:pPr marL="0" indent="0">
              <a:buNone/>
            </a:pPr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We are learning ‘What is a liveable city?’</a:t>
            </a:r>
          </a:p>
          <a:p>
            <a:pPr marL="0" indent="0">
              <a:buNone/>
            </a:pPr>
            <a:endParaRPr lang="en-GB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GB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Learning Outcomes:</a:t>
            </a:r>
          </a:p>
          <a:p>
            <a:r>
              <a:rPr lang="en-GB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Identify</a:t>
            </a:r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 what a ‘liveable city’ is and what ‘placemaking’ is</a:t>
            </a:r>
          </a:p>
          <a:p>
            <a:r>
              <a:rPr lang="en-GB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Describe</a:t>
            </a:r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 the characteristics of a ‘liveable city’ and what it can provide</a:t>
            </a:r>
          </a:p>
          <a:p>
            <a:r>
              <a:rPr lang="en-GB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Analyse</a:t>
            </a:r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 the process of ‘placemaking’ and how it can a community. </a:t>
            </a:r>
          </a:p>
        </p:txBody>
      </p:sp>
      <p:sp>
        <p:nvSpPr>
          <p:cNvPr id="6153" name="Oval 615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Gallery Image">
            <a:extLst>
              <a:ext uri="{FF2B5EF4-FFF2-40B4-BE49-F238E27FC236}">
                <a16:creationId xmlns:a16="http://schemas.microsoft.com/office/drawing/2014/main" id="{E77BFC18-0C3B-41C8-9DDC-765A3BABC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8" r="21940" b="1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Arc 615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BC783E-9803-453B-94DB-D259063F4E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309E46-054E-4E59-BCF4-436C7964A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8" r="21348"/>
          <a:stretch/>
        </p:blipFill>
        <p:spPr>
          <a:xfrm>
            <a:off x="6285078" y="-35169"/>
            <a:ext cx="3535930" cy="3022113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EC2FB3-E75E-3E7E-378C-4CA9A7173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" y="5974568"/>
            <a:ext cx="1969179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90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053EB-5ED4-483A-BC21-737A3D39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br>
              <a:rPr lang="en-GB" sz="3600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48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Activity</a:t>
            </a:r>
            <a:endParaRPr lang="en-GB" sz="4800" dirty="0">
              <a:solidFill>
                <a:srgbClr val="00A5A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41BE4-BCD0-4B00-B9FD-D76D46947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568" y="1503955"/>
            <a:ext cx="509219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>
                <a:latin typeface="Helvetica" panose="020B0604020202020204" pitchFamily="34" charset="0"/>
                <a:cs typeface="Helvetica" panose="020B0604020202020204" pitchFamily="34" charset="0"/>
              </a:rPr>
              <a:t>What do you already know about liveable cities? </a:t>
            </a:r>
          </a:p>
          <a:p>
            <a:pPr marL="0" indent="0">
              <a:buNone/>
            </a:pP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Create a mind map to show your ideas.</a:t>
            </a:r>
          </a:p>
          <a:p>
            <a:pPr marL="0" indent="0">
              <a:buNone/>
            </a:pP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Can you think of any examples of liveable cities, or have you visited any? </a:t>
            </a:r>
          </a:p>
          <a:p>
            <a:pPr marL="0" indent="0">
              <a:buNone/>
            </a:pP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F08F7C-C134-46A9-81E7-3B72BEB3D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r="1545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pic>
        <p:nvPicPr>
          <p:cNvPr id="5" name="Picture 2" descr="person in yellow hijab writing on white paper">
            <a:extLst>
              <a:ext uri="{FF2B5EF4-FFF2-40B4-BE49-F238E27FC236}">
                <a16:creationId xmlns:a16="http://schemas.microsoft.com/office/drawing/2014/main" id="{008EA4B4-356C-4BED-830F-E1A6401B49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12" b="4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B99006-D085-4A7B-AADD-A3CB3A25237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3D76B7-8951-5967-5609-9B03EFBFB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" y="5974568"/>
            <a:ext cx="1969179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6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2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5B5A35-6F03-45C6-858F-6B5D1C9DD8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0" r="22794" b="-1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8231" name="Rectangle 823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233" name="Rectangle 823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5EC301-A3A4-48AD-B861-A1303A932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524476"/>
            <a:ext cx="4778387" cy="1628970"/>
          </a:xfrm>
        </p:spPr>
        <p:txBody>
          <a:bodyPr anchor="ctr">
            <a:normAutofit fontScale="90000"/>
          </a:bodyPr>
          <a:lstStyle/>
          <a:p>
            <a:r>
              <a:rPr lang="en-GB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Identify</a:t>
            </a:r>
            <a:r>
              <a:rPr lang="en-GB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what a liveable city is and what placemaking is</a:t>
            </a:r>
            <a:br>
              <a:rPr lang="en-GB" sz="3100" dirty="0"/>
            </a:br>
            <a:endParaRPr lang="en-GB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9B2C4-9343-43A7-8F14-D6154CD45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34" y="2810471"/>
            <a:ext cx="4659756" cy="3753258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endParaRPr lang="en-GB" sz="2000" dirty="0">
              <a:latin typeface="+mj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3600" dirty="0">
                <a:latin typeface="Helvetica" panose="020B0604020202020204" pitchFamily="34" charset="0"/>
                <a:cs typeface="Helvetica" panose="020B0604020202020204" pitchFamily="34" charset="0"/>
              </a:rPr>
              <a:t>Using this definition to help you, complete the card sorting activity to consider which of the 8 statements describe ‘placemaking’ and which of them describe a ‘liveable city’. </a:t>
            </a:r>
          </a:p>
          <a:p>
            <a:pPr marL="0" indent="0">
              <a:lnSpc>
                <a:spcPct val="120000"/>
              </a:lnSpc>
              <a:buNone/>
            </a:pPr>
            <a:endParaRPr lang="en-GB" sz="3600" b="1" u="sng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3600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Placemaking</a:t>
            </a:r>
            <a:r>
              <a:rPr lang="en-GB" sz="3600" dirty="0">
                <a:latin typeface="Helvetica" panose="020B0604020202020204" pitchFamily="34" charset="0"/>
                <a:cs typeface="Helvetica" panose="020B0604020202020204" pitchFamily="34" charset="0"/>
              </a:rPr>
              <a:t> is the process through which we work together to shape our public space.</a:t>
            </a:r>
          </a:p>
          <a:p>
            <a:pPr marL="0" indent="0">
              <a:buNone/>
            </a:pPr>
            <a:endParaRPr lang="en-GB" sz="2000" dirty="0">
              <a:hlinkClick r:id="" action="ppaction://noaction"/>
            </a:endParaRPr>
          </a:p>
          <a:p>
            <a:pPr marL="0" indent="0">
              <a:buNone/>
            </a:pPr>
            <a:endParaRPr lang="en-GB" sz="2000" dirty="0">
              <a:hlinkClick r:id="" action="ppaction://noaction"/>
            </a:endParaRPr>
          </a:p>
          <a:p>
            <a:pPr marL="0" indent="0">
              <a:buNone/>
            </a:pPr>
            <a:endParaRPr lang="en-GB" sz="2000" dirty="0">
              <a:hlinkClick r:id="" action="ppaction://noaction"/>
            </a:endParaRP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529DCB-D9E5-4398-8636-C1D78814D64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CC5645-871F-7ADC-9F21-7D9FE1639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63" y="5873244"/>
            <a:ext cx="1969179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07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38" name="Rectangle 8237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5EC301-A3A4-48AD-B861-A1303A932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11" y="770449"/>
            <a:ext cx="5393361" cy="1325563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Describe </a:t>
            </a:r>
            <a:r>
              <a:rPr lang="en-GB" sz="3200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characteristics of a ‘liveable city’ and what it can provide</a:t>
            </a:r>
            <a:br>
              <a:rPr lang="en-GB" sz="3200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GB" sz="3200" dirty="0">
              <a:solidFill>
                <a:srgbClr val="00A5A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9B2C4-9343-43A7-8F14-D6154CD45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To explore this objective further we are going to:</a:t>
            </a:r>
          </a:p>
          <a:p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Watch a video to learn more about Liveable Exeter</a:t>
            </a:r>
          </a:p>
          <a:p>
            <a:r>
              <a:rPr lang="en-GB" dirty="0">
                <a:latin typeface="Helvetica" panose="020B0604020202020204" pitchFamily="34" charset="0"/>
                <a:cs typeface="Helvetica" panose="020B0604020202020204" pitchFamily="34" charset="0"/>
              </a:rPr>
              <a:t>Complete a case study on Liveable Exeter, which includes one of the sites</a:t>
            </a: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5B5A35-6F03-45C6-858F-6B5D1C9DD8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1" r="11319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8240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42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529DCB-D9E5-4398-8636-C1D78814D64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CC5645-871F-7ADC-9F21-7D9FE1639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63" y="5873244"/>
            <a:ext cx="1969179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45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An introduction to Liveable Exeter">
            <a:hlinkClick r:id="" action="ppaction://media"/>
            <a:extLst>
              <a:ext uri="{FF2B5EF4-FFF2-40B4-BE49-F238E27FC236}">
                <a16:creationId xmlns:a16="http://schemas.microsoft.com/office/drawing/2014/main" id="{413FF91B-3B50-4B76-BFDE-FB20750A0AE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8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7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0" name="Rectangle 1024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erson in a graduation gown&#10;&#10;Description automatically generated">
            <a:extLst>
              <a:ext uri="{FF2B5EF4-FFF2-40B4-BE49-F238E27FC236}">
                <a16:creationId xmlns:a16="http://schemas.microsoft.com/office/drawing/2014/main" id="{C52D9367-BA0C-7430-FF00-C599DA5974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" r="5742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0252" name="Rectangle 1025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4FF7C-C0FC-43A4-B7F2-5A1A41F0B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84" y="501162"/>
            <a:ext cx="4683930" cy="5234476"/>
          </a:xfr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3600" b="1" dirty="0">
                <a:solidFill>
                  <a:srgbClr val="00B2A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Liveable Exeter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will deliver over 12,000 homes on brownfield sites by 2040.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This means that the we need a different type of housing for the future: higher density.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By building at higher density, the city needs to address the quality of the environment, to </a:t>
            </a:r>
            <a:r>
              <a:rPr lang="en-GB" alt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ensure that </a:t>
            </a:r>
            <a:r>
              <a:rPr kumimoji="0" lang="en-GB" alt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development meets the needs of the community.</a:t>
            </a:r>
          </a:p>
          <a:p>
            <a:pPr marL="0" indent="0">
              <a:buNone/>
            </a:pPr>
            <a:endParaRPr lang="en-GB" sz="3600" dirty="0">
              <a:solidFill>
                <a:srgbClr val="00A5A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B65FEC-0A29-4AA8-B418-FE5E7E4A26C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CE42DC-1223-9544-300D-9F6BAF673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01" y="5873244"/>
            <a:ext cx="1969179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7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3" name="Rectangle 1127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FCE638-85F1-4906-A412-3234EE781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61" y="522404"/>
            <a:ext cx="5946346" cy="13255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‘liveable city’ is a place 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0F66C-F03B-4F9D-A72B-4CF36928A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87" y="2177314"/>
            <a:ext cx="6464946" cy="4351338"/>
          </a:xfrm>
        </p:spPr>
        <p:txBody>
          <a:bodyPr>
            <a:normAutofit/>
          </a:bodyPr>
          <a:lstStyle/>
          <a:p>
            <a:pPr lvl="0"/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Where residents feel safe, and wellbeing is promoted</a:t>
            </a:r>
          </a:p>
          <a:p>
            <a:pPr lvl="0"/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Socially connected and inclusive</a:t>
            </a:r>
          </a:p>
          <a:p>
            <a:pPr lvl="0"/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Environmentally sustainable</a:t>
            </a:r>
          </a:p>
          <a:p>
            <a:pPr lvl="0"/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A mix of housing, including social and affordable housing</a:t>
            </a:r>
          </a:p>
          <a:p>
            <a:pPr lvl="0"/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Has walking and cycling infrastructure </a:t>
            </a:r>
          </a:p>
          <a:p>
            <a:pPr lvl="0"/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Promotes access to nature and opportunity for biodiversity.</a:t>
            </a:r>
          </a:p>
          <a:p>
            <a:endParaRPr lang="en-GB" sz="2600" dirty="0"/>
          </a:p>
        </p:txBody>
      </p:sp>
      <p:sp>
        <p:nvSpPr>
          <p:cNvPr id="11275" name="Oval 1127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E3022-D954-4169-880A-23AA32BFB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1" r="1538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1277" name="Arc 1127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C1EB81CC-ED83-4C40-B400-D620F53A2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3" r="11083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54A5BF-426D-49C8-8583-84EFA9EA715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BA0DB6-DE31-83D5-A43E-FF003077F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96" y="5955433"/>
            <a:ext cx="1743607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99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59B7AC-A2BE-85C2-F845-065B0827A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131" y="559102"/>
            <a:ext cx="9452033" cy="60274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B053EB-5ED4-483A-BC21-737A3D39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18" y="184591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4900" b="1" dirty="0">
                <a:solidFill>
                  <a:srgbClr val="00B2A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Activity</a:t>
            </a:r>
            <a:endParaRPr lang="en-GB" dirty="0">
              <a:solidFill>
                <a:srgbClr val="00B2AC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41BE4-BCD0-4B00-B9FD-D76D46947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22" y="1872677"/>
            <a:ext cx="2237509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Review the Liveable Exeter Principles. </a:t>
            </a:r>
          </a:p>
          <a:p>
            <a:pPr marL="0" indent="0">
              <a:buNone/>
            </a:pP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Would you choose to add anything different?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B99006-D085-4A7B-AADD-A3CB3A25237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CF0DAC-A6F0-7F64-AB0E-43267A011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3640" y="5952499"/>
            <a:ext cx="1743607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24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C301-A3A4-48AD-B861-A1303A932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42" y="635609"/>
            <a:ext cx="5393361" cy="1325563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Analyse</a:t>
            </a:r>
            <a:r>
              <a:rPr lang="en-GB" sz="3200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placemaking process and how it can enhance a community</a:t>
            </a:r>
            <a:br>
              <a:rPr lang="en-GB" sz="3200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GB" sz="3200" dirty="0">
              <a:solidFill>
                <a:srgbClr val="00A5A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9B2C4-9343-43A7-8F14-D6154CD45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640986"/>
            <a:ext cx="605488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GB" dirty="0">
              <a:latin typeface="+mj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2800" dirty="0">
                <a:latin typeface="Helvetica" panose="020B0604020202020204" pitchFamily="34" charset="0"/>
                <a:cs typeface="Helvetica" panose="020B0604020202020204" pitchFamily="34" charset="0"/>
              </a:rPr>
              <a:t>To explore this objective further we are going to develop our own design principles for the future of Exeter. 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2800" dirty="0">
                <a:latin typeface="Helvetica" panose="020B0604020202020204" pitchFamily="34" charset="0"/>
                <a:cs typeface="Helvetica" panose="020B0604020202020204" pitchFamily="34" charset="0"/>
              </a:rPr>
              <a:t>In small groups, draw up your own proposal for where you live. Your proposal should include: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latin typeface="Helvetica" panose="020B0604020202020204" pitchFamily="34" charset="0"/>
                <a:cs typeface="Helvetica" panose="020B0604020202020204" pitchFamily="34" charset="0"/>
              </a:rPr>
              <a:t>A map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latin typeface="Helvetica" panose="020B0604020202020204" pitchFamily="34" charset="0"/>
                <a:cs typeface="Helvetica" panose="020B0604020202020204" pitchFamily="34" charset="0"/>
              </a:rPr>
              <a:t>A minimum of three urban design principles  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latin typeface="Helvetica" panose="020B0604020202020204" pitchFamily="34" charset="0"/>
                <a:cs typeface="Helvetica" panose="020B0604020202020204" pitchFamily="34" charset="0"/>
              </a:rPr>
              <a:t>An explanation of how it will benefit place and community. </a:t>
            </a:r>
          </a:p>
          <a:p>
            <a:pPr marL="0" indent="0">
              <a:buNone/>
            </a:pPr>
            <a:endParaRPr lang="en-GB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>
              <a:hlinkClick r:id="" action="ppaction://noaction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5B5A35-6F03-45C6-858F-6B5D1C9DD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529DCB-D9E5-4398-8636-C1D78814D64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CC5645-871F-7ADC-9F21-7D9FE1639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63" y="5873244"/>
            <a:ext cx="1969179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2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053EB-5ED4-483A-BC21-737A3D39E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87" y="184260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4900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Review Activity </a:t>
            </a:r>
            <a:endParaRPr lang="en-GB" dirty="0">
              <a:solidFill>
                <a:srgbClr val="00A5A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41BE4-BCD0-4B00-B9FD-D76D46947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3856" y="594735"/>
            <a:ext cx="2948104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What have you learnt about liveable cities? </a:t>
            </a:r>
          </a:p>
          <a:p>
            <a:pPr marL="0" indent="0">
              <a:buNone/>
            </a:pP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Return to your mind map. </a:t>
            </a:r>
          </a:p>
          <a:p>
            <a:pPr marL="0" indent="0">
              <a:buNone/>
            </a:pP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Can you add something new you have learnt in a different colour?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B99006-D085-4A7B-AADD-A3CB3A25237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F08F7C-C134-46A9-81E7-3B72BEB3D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630" y="5865178"/>
            <a:ext cx="1745615" cy="630555"/>
          </a:xfrm>
          <a:prstGeom prst="rect">
            <a:avLst/>
          </a:prstGeom>
        </p:spPr>
      </p:pic>
      <p:pic>
        <p:nvPicPr>
          <p:cNvPr id="8" name="Picture 7" descr="A poster with text on it&#10;&#10;Description automatically generated">
            <a:extLst>
              <a:ext uri="{FF2B5EF4-FFF2-40B4-BE49-F238E27FC236}">
                <a16:creationId xmlns:a16="http://schemas.microsoft.com/office/drawing/2014/main" id="{A8021767-78B9-C6C1-7A12-802026F8AF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t="18855" r="1313" b="6802"/>
          <a:stretch/>
        </p:blipFill>
        <p:spPr>
          <a:xfrm>
            <a:off x="339123" y="1775383"/>
            <a:ext cx="8286266" cy="472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61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F7402E-35B2-4AAE-9D3B-5CA10E485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65125"/>
            <a:ext cx="5105400" cy="2579692"/>
          </a:xfrm>
        </p:spPr>
        <p:txBody>
          <a:bodyPr anchor="b">
            <a:normAutofit/>
          </a:bodyPr>
          <a:lstStyle/>
          <a:p>
            <a:r>
              <a:rPr lang="en-GB" b="1" dirty="0">
                <a:solidFill>
                  <a:srgbClr val="00A5A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Find out more about Liveable Exeter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B967A0-1E1F-46D4-BB21-49774C00A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25" r="20324" b="-1"/>
          <a:stretch/>
        </p:blipFill>
        <p:spPr>
          <a:xfrm>
            <a:off x="20" y="10"/>
            <a:ext cx="6105116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AAF573-002F-47A8-A547-0FE60DE176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r="26712"/>
          <a:stretch/>
        </p:blipFill>
        <p:spPr>
          <a:xfrm>
            <a:off x="462420" y="4304418"/>
            <a:ext cx="5414116" cy="2553582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F6C99-CAE8-4CCC-AFFF-3E080E29B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399" y="3124205"/>
            <a:ext cx="5105400" cy="305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Helvetica" panose="020B0604020202020204" pitchFamily="34" charset="0"/>
                <a:cs typeface="Helvetica" panose="020B0604020202020204" pitchFamily="34" charset="0"/>
              </a:rPr>
              <a:t>To find out more about Liveable Exeter visit  </a:t>
            </a:r>
          </a:p>
          <a:p>
            <a:pPr marL="0" indent="0">
              <a:buNone/>
            </a:pPr>
            <a:r>
              <a:rPr lang="en-GB" sz="2000" dirty="0">
                <a:latin typeface="Helvetica" panose="020B0604020202020204" pitchFamily="34" charset="0"/>
                <a:cs typeface="Helvetica" panose="020B0604020202020204" pitchFamily="34" charset="0"/>
                <a:hlinkClick r:id="rId4"/>
              </a:rPr>
              <a:t>https://www.liveableexeter.co.uk/</a:t>
            </a:r>
            <a:endParaRPr lang="en-GB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93CC5D-A78F-4B1E-9CF7-E94F0D8BB0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735638"/>
            <a:ext cx="1203960" cy="85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0B3678-A551-65CC-12A7-8B7FCBAD3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5484" y="5844068"/>
            <a:ext cx="1743607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96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4F59BFFA21A149BA31FC12CE683AA9" ma:contentTypeVersion="11" ma:contentTypeDescription="Create a new document." ma:contentTypeScope="" ma:versionID="e631a39197897c315c3e566fbbcf0cf3">
  <xsd:schema xmlns:xsd="http://www.w3.org/2001/XMLSchema" xmlns:xs="http://www.w3.org/2001/XMLSchema" xmlns:p="http://schemas.microsoft.com/office/2006/metadata/properties" xmlns:ns2="e8ad4e0a-ffe8-4666-8122-0502f401e654" targetNamespace="http://schemas.microsoft.com/office/2006/metadata/properties" ma:root="true" ma:fieldsID="64eec0cda6b27cb6956340193058c01d" ns2:_="">
    <xsd:import namespace="e8ad4e0a-ffe8-4666-8122-0502f401e6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ad4e0a-ffe8-4666-8122-0502f401e6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3AB085-8EDD-4D24-829F-991D42DB49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ad4e0a-ffe8-4666-8122-0502f401e6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64B278-0607-4E93-AD7C-F80712DF7991}">
  <ds:schemaRefs>
    <ds:schemaRef ds:uri="http://schemas.microsoft.com/office/2006/metadata/properties"/>
    <ds:schemaRef ds:uri="http://purl.org/dc/terms/"/>
    <ds:schemaRef ds:uri="e8ad4e0a-ffe8-4666-8122-0502f401e65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4144E9B-420A-4A78-9178-718ABA1D42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505</Words>
  <Application>Microsoft Office PowerPoint</Application>
  <PresentationFormat>Widescreen</PresentationFormat>
  <Paragraphs>86</Paragraphs>
  <Slides>16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Office Theme</vt:lpstr>
      <vt:lpstr>   Liveable Cities and Placemaking </vt:lpstr>
      <vt:lpstr>PowerPoint Presentation</vt:lpstr>
      <vt:lpstr>Discussion</vt:lpstr>
      <vt:lpstr>PowerPoint Presentation</vt:lpstr>
      <vt:lpstr>Review </vt:lpstr>
      <vt:lpstr>Learning Objectives</vt:lpstr>
      <vt:lpstr> Activity</vt:lpstr>
      <vt:lpstr>Identify what a liveable city is and what placemaking is </vt:lpstr>
      <vt:lpstr>Describe the characteristics of a ‘liveable city’ and what it can provide </vt:lpstr>
      <vt:lpstr>PowerPoint Presentation</vt:lpstr>
      <vt:lpstr>PowerPoint Presentation</vt:lpstr>
      <vt:lpstr>A ‘liveable city’ is a place where…</vt:lpstr>
      <vt:lpstr> Activity</vt:lpstr>
      <vt:lpstr>Analyse the placemaking process and how it can enhance a community </vt:lpstr>
      <vt:lpstr> Review Activity </vt:lpstr>
      <vt:lpstr>Find out more about Liveable Exeter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</dc:title>
  <dc:creator>Katherine EVANS</dc:creator>
  <cp:lastModifiedBy>Jennifer Yendell</cp:lastModifiedBy>
  <cp:revision>27</cp:revision>
  <dcterms:created xsi:type="dcterms:W3CDTF">2022-04-11T15:36:21Z</dcterms:created>
  <dcterms:modified xsi:type="dcterms:W3CDTF">2024-01-26T13:18:16Z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0x010100DC4F59BFFA21A149BA31FC12CE683AA9</vt:lpwstr>
  </property>
</Properties>
</file>